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261" r:id="rId6"/>
    <p:sldId id="258" r:id="rId7"/>
    <p:sldId id="269" r:id="rId8"/>
    <p:sldId id="270" r:id="rId9"/>
    <p:sldId id="271" r:id="rId10"/>
    <p:sldId id="272" r:id="rId11"/>
    <p:sldId id="273" r:id="rId12"/>
    <p:sldId id="275" r:id="rId13"/>
    <p:sldId id="276" r:id="rId14"/>
    <p:sldId id="278" r:id="rId15"/>
    <p:sldId id="277" r:id="rId16"/>
    <p:sldId id="279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67" r:id="rId26"/>
    <p:sldId id="290" r:id="rId27"/>
    <p:sldId id="289" r:id="rId28"/>
    <p:sldId id="294" r:id="rId29"/>
    <p:sldId id="295" r:id="rId30"/>
    <p:sldId id="296" r:id="rId31"/>
    <p:sldId id="297" r:id="rId32"/>
    <p:sldId id="298" r:id="rId33"/>
    <p:sldId id="300" r:id="rId34"/>
    <p:sldId id="299" r:id="rId35"/>
    <p:sldId id="268" r:id="rId36"/>
    <p:sldId id="291" r:id="rId37"/>
    <p:sldId id="292" r:id="rId38"/>
    <p:sldId id="293" r:id="rId39"/>
    <p:sldId id="265" r:id="rId40"/>
    <p:sldId id="266" r:id="rId41"/>
    <p:sldId id="262" r:id="rId42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5F8"/>
    <a:srgbClr val="222222"/>
    <a:srgbClr val="0E3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30"/>
    <p:restoredTop sz="94239"/>
  </p:normalViewPr>
  <p:slideViewPr>
    <p:cSldViewPr snapToGrid="0" snapToObjects="1">
      <p:cViewPr varScale="1">
        <p:scale>
          <a:sx n="127" d="100"/>
          <a:sy n="127" d="100"/>
        </p:scale>
        <p:origin x="10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57ED7-36DD-2641-B989-2DE88E8AC083}" type="datetimeFigureOut">
              <a:rPr lang="es-ES_tradnl" smtClean="0"/>
              <a:t>8/6/17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A3F13-B1DE-324B-AB4C-2E4DA9580D9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121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726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2601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544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6579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8113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6744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79519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35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434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37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8721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38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0089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A3F13-B1DE-324B-AB4C-2E4DA9580D91}" type="slidenum">
              <a:rPr lang="es-ES_tradnl" smtClean="0"/>
              <a:t>41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1096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661" y="1456015"/>
            <a:ext cx="870667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4972" y="4554850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51" y="728360"/>
            <a:ext cx="8736496" cy="138154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197" y="2196546"/>
            <a:ext cx="7886700" cy="4114802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52" y="738299"/>
            <a:ext cx="8736496" cy="138154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206486"/>
            <a:ext cx="3886200" cy="4084983"/>
          </a:xfrm>
        </p:spPr>
        <p:txBody>
          <a:bodyPr/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206487"/>
            <a:ext cx="3886200" cy="408498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52" y="2249047"/>
            <a:ext cx="8736496" cy="138154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_tradnl" dirty="0" smtClean="0"/>
              <a:t>Clic para editar título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‹Nr.›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3751" y="947021"/>
            <a:ext cx="8736496" cy="1381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49" y="2932042"/>
            <a:ext cx="7886700" cy="3379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49" y="6405011"/>
            <a:ext cx="79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0E3E6C"/>
                </a:solidFill>
              </a:defRPr>
            </a:lvl1pPr>
          </a:lstStyle>
          <a:p>
            <a:r>
              <a:rPr lang="es-ES" smtClean="0"/>
              <a:t>30/5/17</a:t>
            </a:r>
            <a:endParaRPr lang="es-ES_trad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1296" y="6405013"/>
            <a:ext cx="6301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0E3E6C"/>
                </a:solidFill>
              </a:defRPr>
            </a:lvl1pPr>
          </a:lstStyle>
          <a:p>
            <a:r>
              <a:rPr lang="es-ES_tradnl" dirty="0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22704" y="6405012"/>
            <a:ext cx="7926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E3E6C"/>
                </a:solidFill>
              </a:defRPr>
            </a:lvl1pPr>
          </a:lstStyle>
          <a:p>
            <a:fld id="{8F9DE422-83A7-B347-BDDE-A2A3834DF6AD}" type="slidenum">
              <a:rPr lang="es-ES_tradnl" smtClean="0"/>
              <a:pPr/>
              <a:t>‹Nr.›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8850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E3E6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222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222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222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222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222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tiff"/><Relationship Id="rId3" Type="http://schemas.openxmlformats.org/officeDocument/2006/relationships/image" Target="../media/image23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tiff"/><Relationship Id="rId3" Type="http://schemas.openxmlformats.org/officeDocument/2006/relationships/image" Target="../media/image25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tiff"/><Relationship Id="rId3" Type="http://schemas.openxmlformats.org/officeDocument/2006/relationships/image" Target="../media/image27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tiff"/><Relationship Id="rId3" Type="http://schemas.openxmlformats.org/officeDocument/2006/relationships/image" Target="../media/image30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tiff"/><Relationship Id="rId3" Type="http://schemas.openxmlformats.org/officeDocument/2006/relationships/image" Target="../media/image33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4" Type="http://schemas.openxmlformats.org/officeDocument/2006/relationships/image" Target="../media/image36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jmfdz" TargetMode="External"/><Relationship Id="rId4" Type="http://schemas.openxmlformats.org/officeDocument/2006/relationships/hyperlink" Target="mailto:josema.fernandez@ua.es" TargetMode="External"/><Relationship Id="rId5" Type="http://schemas.openxmlformats.org/officeDocument/2006/relationships/hyperlink" Target="https://web.ua.es/accesibilidad" TargetMode="External"/><Relationship Id="rId6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w.josemariafernandez.es/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Creando materiales docentes accesibles e inclusivos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José María Fernández Gil</a:t>
            </a:r>
          </a:p>
          <a:p>
            <a:r>
              <a:rPr lang="es-ES_tradnl" dirty="0" smtClean="0"/>
              <a:t>2 de Junio REDES-INNOVAESTIC 17</a:t>
            </a:r>
          </a:p>
          <a:p>
            <a:r>
              <a:rPr lang="es-ES_tradnl" dirty="0" smtClean="0"/>
              <a:t>Universidad de Alicante</a:t>
            </a:r>
          </a:p>
        </p:txBody>
      </p:sp>
    </p:spTree>
    <p:extLst>
      <p:ext uri="{BB962C8B-B14F-4D97-AF65-F5344CB8AC3E}">
        <p14:creationId xmlns:p14="http://schemas.microsoft.com/office/powerpoint/2010/main" val="11465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¿Qué es la Accesibilidad?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</a:t>
            </a:r>
            <a:r>
              <a:rPr lang="es-ES_tradnl" dirty="0"/>
              <a:t> </a:t>
            </a:r>
            <a:r>
              <a:rPr lang="es-ES_tradnl" dirty="0" smtClean="0"/>
              <a:t>accesibilidad </a:t>
            </a:r>
            <a:r>
              <a:rPr lang="es-ES_tradnl" dirty="0"/>
              <a:t>es el grado en el que todas las personas </a:t>
            </a:r>
            <a:r>
              <a:rPr lang="es-ES_tradnl" dirty="0" smtClean="0"/>
              <a:t>pueden </a:t>
            </a:r>
            <a:r>
              <a:rPr lang="es-ES_tradnl" b="1" dirty="0" smtClean="0"/>
              <a:t>percibir, entender y navegar</a:t>
            </a:r>
            <a:r>
              <a:rPr lang="es-ES_tradnl" dirty="0" smtClean="0"/>
              <a:t> por la información contenida en un documento digital independientemente de sus </a:t>
            </a:r>
            <a:r>
              <a:rPr lang="es-ES_tradnl" b="1" dirty="0" smtClean="0"/>
              <a:t>capacidades</a:t>
            </a:r>
            <a:r>
              <a:rPr lang="es-ES_tradnl" dirty="0" smtClean="0"/>
              <a:t> técnicas, cognitivas o físicas.</a:t>
            </a:r>
          </a:p>
        </p:txBody>
      </p:sp>
      <p:pic>
        <p:nvPicPr>
          <p:cNvPr id="5" name="Imagen 4" descr="Imagen: Varios contornos de personas, cada una con un tipo de discapacidad: persona en silla de ruedas, persona con bastón, etc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240" y="4267436"/>
            <a:ext cx="2856614" cy="2130558"/>
          </a:xfrm>
          <a:prstGeom prst="rect">
            <a:avLst/>
          </a:prstGeom>
        </p:spPr>
      </p:pic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4050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¿Y cómo accede una persona con discapacidad al contenido?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Si no puedo ver, utilizo un </a:t>
            </a:r>
            <a:r>
              <a:rPr lang="es-ES" b="1" dirty="0" smtClean="0"/>
              <a:t>lector de pantalla</a:t>
            </a:r>
          </a:p>
          <a:p>
            <a:r>
              <a:rPr lang="es-ES" dirty="0" smtClean="0"/>
              <a:t>Si mi visión es limitada, utilizo un magnificador de pantalla.</a:t>
            </a:r>
          </a:p>
          <a:p>
            <a:r>
              <a:rPr lang="es-ES" dirty="0" smtClean="0"/>
              <a:t>Si no puedo escuchar una película, leo los subtítulos</a:t>
            </a:r>
          </a:p>
          <a:p>
            <a:r>
              <a:rPr lang="es-ES" dirty="0" smtClean="0"/>
              <a:t>Si no tengo movilidad en las manos puedo escribir y dar órdenes</a:t>
            </a:r>
          </a:p>
          <a:p>
            <a:r>
              <a:rPr lang="es-ES" dirty="0" smtClean="0"/>
              <a:t>Si me cuesta comprender lo que leo, puedo configurar el texto a mis necesidades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79492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¿Quién utiliza tecnologías accesibles?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¡La respuesta puede sorprender</a:t>
            </a:r>
            <a:r>
              <a:rPr lang="mr-IN" dirty="0" smtClean="0"/>
              <a:t>…</a:t>
            </a:r>
            <a:r>
              <a:rPr lang="es-ES" dirty="0" smtClean="0"/>
              <a:t>!</a:t>
            </a:r>
            <a:endParaRPr lang="es-ES_tradnl" dirty="0" smtClean="0"/>
          </a:p>
          <a:p>
            <a:r>
              <a:rPr lang="es-ES_tradnl" dirty="0" smtClean="0"/>
              <a:t>No </a:t>
            </a:r>
            <a:r>
              <a:rPr lang="es-ES_tradnl" dirty="0"/>
              <a:t>son sólo las personas sin visión o </a:t>
            </a:r>
            <a:r>
              <a:rPr lang="es-ES_tradnl" dirty="0" smtClean="0"/>
              <a:t>audición, </a:t>
            </a:r>
            <a:r>
              <a:rPr lang="es-ES_tradnl" dirty="0"/>
              <a:t>sino que también incluye:</a:t>
            </a:r>
          </a:p>
          <a:p>
            <a:pPr lvl="1"/>
            <a:r>
              <a:rPr lang="es-ES_tradnl" dirty="0"/>
              <a:t>Personas con </a:t>
            </a:r>
            <a:r>
              <a:rPr lang="es-ES_tradnl" dirty="0" smtClean="0"/>
              <a:t>dislexia (10% de la población)</a:t>
            </a:r>
            <a:endParaRPr lang="es-ES_tradnl" dirty="0"/>
          </a:p>
          <a:p>
            <a:pPr lvl="1"/>
            <a:r>
              <a:rPr lang="es-ES_tradnl" dirty="0"/>
              <a:t>Personas con </a:t>
            </a:r>
            <a:r>
              <a:rPr lang="es-ES_tradnl" dirty="0" smtClean="0"/>
              <a:t>problemas visuales temporales o derivados de </a:t>
            </a:r>
            <a:r>
              <a:rPr lang="es-ES_tradnl" dirty="0"/>
              <a:t>la </a:t>
            </a:r>
            <a:r>
              <a:rPr lang="es-ES_tradnl" dirty="0" smtClean="0"/>
              <a:t>edad (9M mayores en España)</a:t>
            </a:r>
          </a:p>
          <a:p>
            <a:pPr lvl="1"/>
            <a:r>
              <a:rPr lang="es-ES_tradnl" dirty="0" smtClean="0"/>
              <a:t>Personas </a:t>
            </a:r>
            <a:r>
              <a:rPr lang="es-ES_tradnl" dirty="0"/>
              <a:t>que </a:t>
            </a:r>
            <a:r>
              <a:rPr lang="es-ES_tradnl" dirty="0" smtClean="0"/>
              <a:t>leen subtítulos de un video para no </a:t>
            </a:r>
            <a:r>
              <a:rPr lang="es-ES_tradnl" dirty="0"/>
              <a:t>molestar a </a:t>
            </a:r>
            <a:r>
              <a:rPr lang="es-ES_tradnl" dirty="0" smtClean="0"/>
              <a:t>sus </a:t>
            </a:r>
            <a:r>
              <a:rPr lang="es-ES_tradnl" dirty="0"/>
              <a:t>compañeros de </a:t>
            </a:r>
            <a:r>
              <a:rPr lang="es-ES_tradnl" dirty="0" smtClean="0"/>
              <a:t>trabajo</a:t>
            </a:r>
          </a:p>
          <a:p>
            <a:pPr lvl="1"/>
            <a:r>
              <a:rPr lang="es-ES_tradnl" dirty="0" smtClean="0"/>
              <a:t>Personas </a:t>
            </a:r>
            <a:r>
              <a:rPr lang="es-ES_tradnl" dirty="0"/>
              <a:t>que navegan a través del teclado porque lo encuentran más eficiente</a:t>
            </a:r>
          </a:p>
          <a:p>
            <a:pPr lvl="1"/>
            <a:r>
              <a:rPr lang="es-ES_tradnl" dirty="0"/>
              <a:t>Y más </a:t>
            </a:r>
            <a:r>
              <a:rPr lang="es-ES_tradnl" dirty="0" smtClean="0"/>
              <a:t>…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4485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Diseño universal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Cambio de paradigma.</a:t>
            </a:r>
          </a:p>
          <a:p>
            <a:r>
              <a:rPr lang="es-ES_tradnl" dirty="0" smtClean="0"/>
              <a:t>No se trata de </a:t>
            </a:r>
            <a:r>
              <a:rPr lang="es-ES_tradnl" b="1" dirty="0" smtClean="0"/>
              <a:t>adaptar </a:t>
            </a:r>
            <a:r>
              <a:rPr lang="es-ES_tradnl" dirty="0" smtClean="0"/>
              <a:t>contenidos para unos colectivos de personas con discapacidad u otros.</a:t>
            </a:r>
          </a:p>
          <a:p>
            <a:r>
              <a:rPr lang="es-ES_tradnl" dirty="0" smtClean="0"/>
              <a:t>Se trata de </a:t>
            </a:r>
            <a:r>
              <a:rPr lang="es-ES_tradnl" b="1" dirty="0" smtClean="0"/>
              <a:t>diseñar </a:t>
            </a:r>
            <a:r>
              <a:rPr lang="es-ES_tradnl" dirty="0" smtClean="0"/>
              <a:t>contenidos teniendo en cuenta desde el principio que puedan ser percibidos, entendidos y navegables por el mayor número de personas posible.</a:t>
            </a:r>
          </a:p>
          <a:p>
            <a:r>
              <a:rPr lang="es-ES_tradnl" dirty="0" smtClean="0"/>
              <a:t>Las barreras digitales son difíciles de percibir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95637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¿Cómo crear contenidos accesibles? 👨🏻‍💻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9643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Texto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Crear textos simples</a:t>
            </a:r>
          </a:p>
          <a:p>
            <a:r>
              <a:rPr lang="es-ES_tradnl" dirty="0" smtClean="0"/>
              <a:t>Tamaño mínimo de 12 puntos</a:t>
            </a:r>
          </a:p>
          <a:p>
            <a:r>
              <a:rPr lang="es-ES_tradnl" dirty="0" smtClean="0"/>
              <a:t>Utilizar fuentes tipo San Serif como Arial</a:t>
            </a:r>
          </a:p>
          <a:p>
            <a:r>
              <a:rPr lang="es-ES_tradnl" dirty="0" smtClean="0"/>
              <a:t>No justificar el texto a los dos extremos</a:t>
            </a:r>
          </a:p>
          <a:p>
            <a:r>
              <a:rPr lang="es-ES_tradnl" dirty="0" smtClean="0"/>
              <a:t>Usar un interlineado suficiente ➡️</a:t>
            </a:r>
            <a:endParaRPr lang="es-ES_tradnl" dirty="0"/>
          </a:p>
        </p:txBody>
      </p:sp>
      <p:pic>
        <p:nvPicPr>
          <p:cNvPr id="10" name="Imagen 9" descr="Imagen: Captura de Microsoft Word de la barra de herramienta de fuente donde está seleccionado el tipo de letra Arial y tamaño 12 punt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256" y="2490825"/>
            <a:ext cx="3454400" cy="1663700"/>
          </a:xfrm>
          <a:prstGeom prst="rect">
            <a:avLst/>
          </a:prstGeom>
        </p:spPr>
      </p:pic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es-ES_tradnl" dirty="0" smtClean="0"/>
          </a:p>
          <a:p>
            <a:pPr algn="just"/>
            <a:endParaRPr lang="es-ES_tradnl" dirty="0"/>
          </a:p>
          <a:p>
            <a:pPr algn="just"/>
            <a:endParaRPr lang="es-ES_tradnl" dirty="0"/>
          </a:p>
          <a:p>
            <a:pPr algn="just"/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r>
              <a:rPr lang="es-ES_tradnl" dirty="0" smtClean="0"/>
              <a:t>Hola ¿qué tal? soy un texto justificado a los dos extremos. Soy difícil de leer </a:t>
            </a:r>
            <a:r>
              <a:rPr lang="es-ES_tradnl" dirty="0">
                <a:sym typeface="Wingdings"/>
              </a:rPr>
              <a:t>👿</a:t>
            </a:r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55270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Idioma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Marcar el idioma principal del documento:</a:t>
            </a:r>
            <a:endParaRPr lang="es-ES_tradnl" dirty="0"/>
          </a:p>
          <a:p>
            <a:pPr lvl="1"/>
            <a:r>
              <a:rPr lang="es-ES_tradnl" dirty="0" smtClean="0"/>
              <a:t>Archivo </a:t>
            </a:r>
            <a:r>
              <a:rPr lang="es-ES_tradnl" dirty="0"/>
              <a:t>👉🏻</a:t>
            </a:r>
            <a:r>
              <a:rPr lang="es-ES_tradnl" dirty="0" smtClean="0"/>
              <a:t> Opciones </a:t>
            </a:r>
            <a:r>
              <a:rPr lang="es-ES_tradnl" dirty="0"/>
              <a:t>👉🏻</a:t>
            </a:r>
            <a:r>
              <a:rPr lang="es-ES_tradnl" dirty="0" smtClean="0"/>
              <a:t> Idioma 👉🏻 Predeterminado 👍🏻</a:t>
            </a:r>
          </a:p>
          <a:p>
            <a:r>
              <a:rPr lang="es-ES_tradnl" dirty="0" smtClean="0"/>
              <a:t>Marcar los fragmentos de texto en otros idiomas ➡️</a:t>
            </a:r>
          </a:p>
          <a:p>
            <a:endParaRPr lang="es-ES_tradnl" dirty="0"/>
          </a:p>
          <a:p>
            <a:endParaRPr lang="es-ES_tradnl" dirty="0" smtClean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8</a:t>
            </a:fld>
            <a:endParaRPr lang="es-ES_tradnl" dirty="0"/>
          </a:p>
        </p:txBody>
      </p:sp>
      <p:pic>
        <p:nvPicPr>
          <p:cNvPr id="7" name="Marcador de contenido 6" descr="Ventana de selección de idioma de Word, que se accede desde la barra de idioma o desde Archivo - opciones - idioma para establecer el idioma por defecto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38392" y="2206486"/>
            <a:ext cx="3531509" cy="408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41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Títulos y estructura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Estructurar contenido en títulos.</a:t>
            </a:r>
          </a:p>
          <a:p>
            <a:r>
              <a:rPr lang="es-ES_tradnl" dirty="0" smtClean="0"/>
              <a:t>Mejora comprensión facilita navegación➡️</a:t>
            </a:r>
          </a:p>
          <a:p>
            <a:r>
              <a:rPr lang="es-ES_tradnl" dirty="0" smtClean="0"/>
              <a:t>No simular títulos, utilizar estilos ⬇️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9</a:t>
            </a:fld>
            <a:endParaRPr lang="es-ES_tradnl" dirty="0"/>
          </a:p>
        </p:txBody>
      </p:sp>
      <p:pic>
        <p:nvPicPr>
          <p:cNvPr id="7" name="Imagen 6" descr="Sección de estilos en la barra de herramientas. Se ven seleccinados Ttiulo1 y Titulo2 para demostrar la importancia de usar los títulos para jerarquizar document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14" y="5167889"/>
            <a:ext cx="7797800" cy="1193800"/>
          </a:xfrm>
          <a:prstGeom prst="rect">
            <a:avLst/>
          </a:prstGeom>
        </p:spPr>
      </p:pic>
      <p:pic>
        <p:nvPicPr>
          <p:cNvPr id="8" name="Imagen 7" descr="Panel de navegación de Word donde podemos desplazarnos por los diferentes apartados del documento. Se habilita desde Vista -&gt; Panel de navegació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523" y="2206486"/>
            <a:ext cx="3392725" cy="425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Texto alternativo en imágenes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Debemos incluir una descripción textual  en imágenes y objetos no textuales.</a:t>
            </a:r>
          </a:p>
          <a:p>
            <a:r>
              <a:rPr lang="es-ES_tradnl" dirty="0" smtClean="0"/>
              <a:t>La descripción no debe ser superficial; </a:t>
            </a:r>
          </a:p>
          <a:p>
            <a:pPr lvl="1"/>
            <a:r>
              <a:rPr lang="es-ES_tradnl" dirty="0" smtClean="0"/>
              <a:t>¿Qué </a:t>
            </a:r>
            <a:r>
              <a:rPr lang="es-ES_tradnl" dirty="0"/>
              <a:t>e</a:t>
            </a:r>
            <a:r>
              <a:rPr lang="es-ES_tradnl" dirty="0" smtClean="0"/>
              <a:t>s?</a:t>
            </a:r>
          </a:p>
          <a:p>
            <a:pPr lvl="1"/>
            <a:r>
              <a:rPr lang="es-ES_tradnl" dirty="0" smtClean="0"/>
              <a:t>¿Cuál es su propósito?</a:t>
            </a:r>
          </a:p>
          <a:p>
            <a:pPr lvl="1"/>
            <a:r>
              <a:rPr lang="es-ES_tradnl" dirty="0" smtClean="0"/>
              <a:t>¿Qué transmite?</a:t>
            </a:r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10</a:t>
            </a:fld>
            <a:endParaRPr lang="es-ES_tradnl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¿Qué elementos debemos </a:t>
            </a:r>
            <a:r>
              <a:rPr lang="es-ES_tradnl" dirty="0" err="1" smtClean="0"/>
              <a:t>dewscribir</a:t>
            </a:r>
            <a:r>
              <a:rPr lang="es-ES_tradnl" dirty="0" smtClean="0"/>
              <a:t>?</a:t>
            </a:r>
          </a:p>
          <a:p>
            <a:pPr lvl="1"/>
            <a:r>
              <a:rPr lang="es-ES_tradnl" dirty="0" smtClean="0"/>
              <a:t>Imágenes</a:t>
            </a:r>
          </a:p>
          <a:p>
            <a:pPr lvl="1"/>
            <a:r>
              <a:rPr lang="es-ES_tradnl" dirty="0" smtClean="0"/>
              <a:t>Esquemas</a:t>
            </a:r>
          </a:p>
          <a:p>
            <a:pPr lvl="1"/>
            <a:r>
              <a:rPr lang="es-ES_tradnl" dirty="0" smtClean="0"/>
              <a:t>Gráficas</a:t>
            </a:r>
          </a:p>
          <a:p>
            <a:pPr lvl="1"/>
            <a:r>
              <a:rPr lang="es-ES_tradnl" dirty="0" smtClean="0"/>
              <a:t>Tablas</a:t>
            </a:r>
          </a:p>
          <a:p>
            <a:r>
              <a:rPr lang="es-ES_tradnl" dirty="0" smtClean="0"/>
              <a:t>No es sólo para personas ciegas:</a:t>
            </a:r>
          </a:p>
          <a:p>
            <a:pPr lvl="1"/>
            <a:r>
              <a:rPr lang="es-ES_tradnl" dirty="0" smtClean="0"/>
              <a:t>Otros problemas de visión</a:t>
            </a:r>
          </a:p>
          <a:p>
            <a:pPr lvl="1"/>
            <a:r>
              <a:rPr lang="es-ES_tradnl" dirty="0" smtClean="0"/>
              <a:t>Problemas cognitivos</a:t>
            </a:r>
          </a:p>
          <a:p>
            <a:pPr lvl="1"/>
            <a:r>
              <a:rPr lang="mr-IN" dirty="0" smtClean="0"/>
              <a:t>…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41026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Introducir las descripciones</a:t>
            </a:r>
            <a:endParaRPr lang="es-ES_tradnl" dirty="0"/>
          </a:p>
        </p:txBody>
      </p:sp>
      <p:pic>
        <p:nvPicPr>
          <p:cNvPr id="7" name="Marcador de contenido 6" descr="Foto de pinguinos jugando en la arena, se ve como se pulsa con el botó nderecho del ratón y en el menú contextual se pulsa en formato de imagen para especificar texto alternativo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8160" y="2206625"/>
            <a:ext cx="3147180" cy="4084638"/>
          </a:xfrm>
          <a:prstGeom prst="rect">
            <a:avLst/>
          </a:prstGeom>
        </p:spPr>
      </p:pic>
      <p:pic>
        <p:nvPicPr>
          <p:cNvPr id="8" name="Marcador de contenido 7" descr="Se muestra panel de formato de imagen, tras haber pulsado en diseño y propiedades y texto alterantivo, se muestra la descripción introducida: Tres pinguinos juegan animadamente en la arena.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5630" y="2206625"/>
            <a:ext cx="3193239" cy="4084638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34692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Formas y SmartArt (esquemas)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pic>
        <p:nvPicPr>
          <p:cNvPr id="8" name="Imagen 7" descr="Esquema de SmartArt: De un rectángulo con el texto estudiar sale una flecha al rectangulo exámen y de éste otra flecha al rectángulo aprob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7" y="3886823"/>
            <a:ext cx="8890000" cy="1524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12</a:t>
            </a:fld>
            <a:endParaRPr lang="es-ES_tradnl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NO son elementos textuales, aunque parezca que introducimos texto, el resultado son imágenes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14027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¿Cómo describir un esquema?</a:t>
            </a:r>
            <a:endParaRPr lang="es-ES_tradnl" dirty="0"/>
          </a:p>
        </p:txBody>
      </p:sp>
      <p:pic>
        <p:nvPicPr>
          <p:cNvPr id="6" name="Imagen 5" descr="Incluir texto alternativo a una forma o SmartAart, botón derecho sobre el elemento y pulsamos en formato de objeto, seguimos los mismos pasos que para incluir descripción a una 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19" y="2243379"/>
            <a:ext cx="4799374" cy="4114801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33230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Tabla no accesible</a:t>
            </a:r>
            <a:endParaRPr lang="es-ES_tradnl" dirty="0"/>
          </a:p>
        </p:txBody>
      </p:sp>
      <p:pic>
        <p:nvPicPr>
          <p:cNvPr id="6" name="Marcador de contenido 5" descr="Tabla no accesible, no tiene título y tiene dos celdas combinadas. La tabla es la distribución de notas de prácticas, de teoria y final de una serie de alumnos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750" y="2551192"/>
            <a:ext cx="7886700" cy="3406616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62290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Tablas </a:t>
            </a:r>
            <a:r>
              <a:rPr lang="es-ES_tradnl" dirty="0" smtClean="0"/>
              <a:t>bien estructuradas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Solo deben utilizarse para mostrar contenido, no para maquetar contenido</a:t>
            </a:r>
          </a:p>
          <a:p>
            <a:r>
              <a:rPr lang="es-ES_tradnl" dirty="0" smtClean="0"/>
              <a:t>Tablas uniformes: ni combinar ni dividir celdas. Solución ➡️</a:t>
            </a:r>
          </a:p>
          <a:p>
            <a:r>
              <a:rPr lang="es-ES_tradnl" dirty="0" smtClean="0"/>
              <a:t>No dejar celdas vacías</a:t>
            </a:r>
            <a:endParaRPr lang="es-ES_tradnl" dirty="0"/>
          </a:p>
        </p:txBody>
      </p:sp>
      <p:pic>
        <p:nvPicPr>
          <p:cNvPr id="9" name="Marcador de contenido 8" descr="Se observa una tabla con dos celdas combinadas. Y se muestra cómo unir las celdas. Botón derecho sobre la tabla y pulsamos en dividir celdas.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50" y="2498642"/>
            <a:ext cx="3886200" cy="3500604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59678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Tablas </a:t>
            </a:r>
            <a:r>
              <a:rPr lang="es-ES_tradnl" dirty="0" smtClean="0"/>
              <a:t>con títulos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Insertar título a tablas (e ilustraciones) facilita la comprensión de los datos.</a:t>
            </a:r>
            <a:endParaRPr lang="es-ES_tradnl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8" name="Imagen 7" descr="Ventana de diálogo de insertar título. Se indica que en tablas, el título debería aparecer arriba de la misma y en imágenes debajo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405" y="3966729"/>
            <a:ext cx="3136606" cy="2438459"/>
          </a:xfrm>
          <a:prstGeom prst="rect">
            <a:avLst/>
          </a:prstGeom>
        </p:spPr>
      </p:pic>
      <p:pic>
        <p:nvPicPr>
          <p:cNvPr id="7" name="Imagen 6" descr="Instrucciones para insertar un título a una tabla, seleccionarla y con el botón derecho seleccionar insertar títul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151" y="2092943"/>
            <a:ext cx="4399212" cy="3244601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34805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Tabla accesible</a:t>
            </a:r>
            <a:endParaRPr lang="es-ES_tradnl" dirty="0"/>
          </a:p>
        </p:txBody>
      </p:sp>
      <p:pic>
        <p:nvPicPr>
          <p:cNvPr id="7" name="Marcador de contenido 6" descr="Tabla accesible con el título: Tabla 1: notas finales del curso de accesibilidad. Es una tabla bien estructurada, con un buen contraste de color.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2647950"/>
            <a:ext cx="7747000" cy="32131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88225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Tablas </a:t>
            </a:r>
            <a:r>
              <a:rPr lang="es-ES_tradnl" dirty="0" smtClean="0"/>
              <a:t>con encabezados bien marcados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Marcar filas de </a:t>
            </a:r>
            <a:r>
              <a:rPr lang="es-ES_tradnl" dirty="0" err="1" smtClean="0"/>
              <a:t>ncabezado</a:t>
            </a:r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Diseño adecuado</a:t>
            </a:r>
          </a:p>
          <a:p>
            <a:endParaRPr lang="es-ES_tradnl" dirty="0" smtClean="0"/>
          </a:p>
        </p:txBody>
      </p:sp>
      <p:pic>
        <p:nvPicPr>
          <p:cNvPr id="7" name="Imagen 6" descr="En la pestaña diseño de tabla, seleccionar la casilla de verificación Encabezados de tabla para los encabezad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3183370"/>
            <a:ext cx="3581400" cy="1155700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18</a:t>
            </a:fld>
            <a:endParaRPr lang="es-ES_tradnl" dirty="0"/>
          </a:p>
        </p:txBody>
      </p:sp>
      <p:pic>
        <p:nvPicPr>
          <p:cNvPr id="8" name="Imagen 7" descr="En diseño de tabla, se muestran los diferentes estilos de tablas para utilizar una comibnación de colores y estructura adecuad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" y="5101243"/>
            <a:ext cx="3231854" cy="1190226"/>
          </a:xfrm>
          <a:prstGeom prst="rect">
            <a:avLst/>
          </a:prstGeom>
        </p:spPr>
      </p:pic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Repetir encabezados en nueva página</a:t>
            </a:r>
            <a:endParaRPr lang="es-ES_tradnl" dirty="0"/>
          </a:p>
        </p:txBody>
      </p:sp>
      <p:pic>
        <p:nvPicPr>
          <p:cNvPr id="12" name="Imagen 11" descr="Ventana propiedades de Tabal, se muestra como se activa la casilla repetir encabezado en cada nueva págin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496" y="3029211"/>
            <a:ext cx="3041836" cy="32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6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Gráfica no accesible</a:t>
            </a:r>
            <a:endParaRPr lang="es-ES_tradnl" dirty="0"/>
          </a:p>
        </p:txBody>
      </p:sp>
      <p:pic>
        <p:nvPicPr>
          <p:cNvPr id="6" name="Marcador de contenido 5" descr="Se muestra gráfica de tipo tarta con la distribución de estudiantes por género, Mujeres: 63% y hombres 53%. No es accesible porque solo transmite información a través del color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875" y="2197100"/>
            <a:ext cx="7066449" cy="4114800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19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98960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Describiendo una gráfica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Como elemento no textual, debemos incluir una descripción.</a:t>
            </a:r>
          </a:p>
          <a:p>
            <a:r>
              <a:rPr lang="es-ES_tradnl" dirty="0" smtClean="0"/>
              <a:t>Da igual si es una gráfica en imagen o hecha desde Word / Excel; el objeto resultante no es accesible.</a:t>
            </a:r>
            <a:endParaRPr lang="es-ES_tradnl" dirty="0"/>
          </a:p>
        </p:txBody>
      </p:sp>
      <p:pic>
        <p:nvPicPr>
          <p:cNvPr id="7" name="Marcador de contenido 6" descr="Se muestra panel del area de gráfico en word, pulsamos en diseño y propiedades y después en texto alternativo para incluir la descripción. En este caso la descripción pone: distribución de estudiantes por género: Mujerse 63%, hombres 37%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212531"/>
            <a:ext cx="3886200" cy="4072825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96280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Gráficas </a:t>
            </a:r>
            <a:r>
              <a:rPr lang="es-ES_tradnl" dirty="0" smtClean="0"/>
              <a:t>accesibles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No debemos transmitir información </a:t>
            </a:r>
            <a:r>
              <a:rPr lang="es-ES_tradnl" b="1" dirty="0" smtClean="0"/>
              <a:t>únicamente con el color.</a:t>
            </a:r>
          </a:p>
          <a:p>
            <a:r>
              <a:rPr lang="es-ES_tradnl" dirty="0" smtClean="0"/>
              <a:t>Debemos elegir un estilo accesible</a:t>
            </a:r>
            <a:endParaRPr lang="es-ES_tradnl" dirty="0"/>
          </a:p>
        </p:txBody>
      </p:sp>
      <p:pic>
        <p:nvPicPr>
          <p:cNvPr id="8" name="Imagen 7" descr="Barra de herramientas de la pestaña diseño cuando se ha seleccionado una gráfica, se muestan las diferentes posibilidades para dar un estilo diseño a una gráfic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05" y="4795812"/>
            <a:ext cx="5965865" cy="1323862"/>
          </a:xfrm>
          <a:prstGeom prst="rect">
            <a:avLst/>
          </a:prstGeom>
        </p:spPr>
      </p:pic>
      <p:pic>
        <p:nvPicPr>
          <p:cNvPr id="7" name="Marcador de contenido 6" descr="La gráfica de distribución de estudiantes por género ahora es accesible ya que no solamente se incluyen los valores con el color.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2206486"/>
            <a:ext cx="4458075" cy="2589326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43895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Uso semántico del color</a:t>
            </a:r>
            <a:endParaRPr lang="es-ES_tradnl" dirty="0"/>
          </a:p>
        </p:txBody>
      </p:sp>
      <p:pic>
        <p:nvPicPr>
          <p:cNvPr id="10" name="Marcador de contenido 9" descr="Gráfica de líneas, en rojo y verde, se usan cuadros para una linea y otro objeto para la otra progresión de línea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2887835"/>
            <a:ext cx="3886200" cy="2722217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22</a:t>
            </a:fld>
            <a:endParaRPr lang="es-ES_tradnl" dirty="0"/>
          </a:p>
        </p:txBody>
      </p:sp>
      <p:pic>
        <p:nvPicPr>
          <p:cNvPr id="9" name="Marcador de contenido 8" descr="Gráfica de líneas que muestra las dos líneas con el mismo color gris, simulando como vería la gráfica una persona con daltonismo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50" y="2897627"/>
            <a:ext cx="3886200" cy="270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19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Uso del color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Utilizar un contraste suficiente entre color del texto y color del fondo ➡️</a:t>
            </a:r>
          </a:p>
          <a:p>
            <a:r>
              <a:rPr lang="es-ES_tradnl" dirty="0" smtClean="0"/>
              <a:t>No transmitir información </a:t>
            </a:r>
            <a:r>
              <a:rPr lang="es-ES_tradnl" b="1" dirty="0" smtClean="0"/>
              <a:t>únicamente </a:t>
            </a:r>
            <a:r>
              <a:rPr lang="es-ES_tradnl" dirty="0" smtClean="0"/>
              <a:t>con el color ➡️</a:t>
            </a:r>
            <a:endParaRPr lang="es-ES_tradnl" dirty="0"/>
          </a:p>
        </p:txBody>
      </p:sp>
      <p:pic>
        <p:nvPicPr>
          <p:cNvPr id="7" name="Marcador de contenido 6" descr="Se ven diferentes textos con bajo contraste entre color de texto y del fondo para demostrar lo dificil que es leerlos.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37814" y="2603129"/>
            <a:ext cx="3886200" cy="978607"/>
          </a:xfrm>
          <a:prstGeom prst="rect">
            <a:avLst/>
          </a:prstGeom>
        </p:spPr>
      </p:pic>
      <p:pic>
        <p:nvPicPr>
          <p:cNvPr id="8" name="Imagen 7" descr="Se muestra una pregunta de exámen corregida, la respuesta correcta se marca con una X además que del color verd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814" y="4196881"/>
            <a:ext cx="4102434" cy="969666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6362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Enlaces o </a:t>
            </a:r>
            <a:r>
              <a:rPr lang="es-ES_tradnl" dirty="0" err="1" smtClean="0"/>
              <a:t>hipoervínculos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/>
              <a:t>El texto de un enlace debe transmitir claramente su propósito, incluso fuera del contexto del texto que lo rodea</a:t>
            </a:r>
            <a:r>
              <a:rPr lang="es-ES_tradnl" dirty="0" smtClean="0"/>
              <a:t>.</a:t>
            </a:r>
          </a:p>
          <a:p>
            <a:r>
              <a:rPr lang="es-ES_tradnl" dirty="0" smtClean="0"/>
              <a:t>Prohibido:</a:t>
            </a:r>
          </a:p>
          <a:p>
            <a:pPr lvl="1"/>
            <a:r>
              <a:rPr lang="es-ES_tradnl" dirty="0" smtClean="0"/>
              <a:t>Haz </a:t>
            </a:r>
            <a:r>
              <a:rPr lang="es-ES_tradnl" dirty="0" err="1" smtClean="0"/>
              <a:t>click</a:t>
            </a:r>
            <a:r>
              <a:rPr lang="es-ES_tradnl" dirty="0" smtClean="0"/>
              <a:t> aquí 🙁</a:t>
            </a:r>
          </a:p>
          <a:p>
            <a:pPr lvl="1"/>
            <a:r>
              <a:rPr lang="es-ES_tradnl" dirty="0" smtClean="0"/>
              <a:t>En este enlace 🙄</a:t>
            </a:r>
          </a:p>
          <a:p>
            <a:r>
              <a:rPr lang="es-ES_tradnl" dirty="0" smtClean="0"/>
              <a:t>Hay usuarios navegan por listas de enlaces 🤓</a:t>
            </a:r>
            <a:endParaRPr lang="es-ES_tradnl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Podemos utilizar herramienta </a:t>
            </a:r>
            <a:r>
              <a:rPr lang="es-ES_tradnl" dirty="0" err="1" smtClean="0"/>
              <a:t>Info</a:t>
            </a:r>
            <a:r>
              <a:rPr lang="es-ES_tradnl" dirty="0" smtClean="0"/>
              <a:t> en pantalla para +</a:t>
            </a:r>
            <a:r>
              <a:rPr lang="es-ES_tradnl" dirty="0" err="1" smtClean="0"/>
              <a:t>info</a:t>
            </a:r>
            <a:r>
              <a:rPr lang="es-ES_tradnl" dirty="0" smtClean="0"/>
              <a:t> ⬇️ </a:t>
            </a:r>
            <a:endParaRPr lang="es-ES_tradnl" dirty="0"/>
          </a:p>
        </p:txBody>
      </p:sp>
      <p:pic>
        <p:nvPicPr>
          <p:cNvPr id="9" name="Imagen 8" descr="Se muestra un fragmento de texto que contiene un enlace. Está el cursor situado sobre el enlace y aparece informaicón en pantalla sobre que pasará cuando se pulse en ese enlac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3983243"/>
            <a:ext cx="3888625" cy="1449996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88152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¿Cómo comprobar la accesibilidad  de un documento? 👨🏻‍💻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644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Comrobador</a:t>
            </a:r>
            <a:r>
              <a:rPr lang="es-ES_tradnl" dirty="0" smtClean="0"/>
              <a:t> accesibilidad Word / PowerPoint</a:t>
            </a:r>
            <a:endParaRPr lang="es-ES_tradnl" dirty="0"/>
          </a:p>
        </p:txBody>
      </p:sp>
      <p:pic>
        <p:nvPicPr>
          <p:cNvPr id="7" name="Marcador de contenido 6" descr="Comprobar la accesibilidad en Word y power point, lo ejecutamos desde Archivo - Información -&gt; comprobar si hay problemas -&gt; comprobar accesibilidad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2369091"/>
            <a:ext cx="3886200" cy="3759705"/>
          </a:xfrm>
          <a:prstGeom prst="rect">
            <a:avLst/>
          </a:prstGeom>
        </p:spPr>
      </p:pic>
      <p:pic>
        <p:nvPicPr>
          <p:cNvPr id="8" name="Marcador de contenido 7" descr="Se muestra el copmrobador de accesibilidad una vez ejecutado. Se muestran varios errores como falta texto alternativo, o no se especifica fila de encabezado.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72914" y="2206625"/>
            <a:ext cx="2398671" cy="4084638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54337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¿Cómo realizo una presentación accesible con PowerPoint? 👨🏻‍💻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7774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Contenidos accesibles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Los conceptos del diseño universal vistos anteriormente se aplican exactamente igual a Word y PowerPoint:</a:t>
            </a:r>
          </a:p>
          <a:p>
            <a:pPr lvl="1"/>
            <a:r>
              <a:rPr lang="es-ES_tradnl" dirty="0" smtClean="0"/>
              <a:t>Texto sencillo, marcar idioma.</a:t>
            </a:r>
          </a:p>
          <a:p>
            <a:pPr lvl="1"/>
            <a:r>
              <a:rPr lang="es-ES_tradnl" dirty="0" smtClean="0"/>
              <a:t>Descripciones de imágenes y elementos no textuales:</a:t>
            </a:r>
          </a:p>
          <a:p>
            <a:pPr lvl="2"/>
            <a:r>
              <a:rPr lang="es-ES_tradnl" dirty="0" smtClean="0"/>
              <a:t>Gráficas, tablas, esquemas</a:t>
            </a:r>
            <a:r>
              <a:rPr lang="mr-IN" dirty="0" smtClean="0"/>
              <a:t>…</a:t>
            </a:r>
            <a:endParaRPr lang="es-ES" dirty="0" smtClean="0"/>
          </a:p>
          <a:p>
            <a:pPr lvl="1"/>
            <a:r>
              <a:rPr lang="es-ES_tradnl" dirty="0" smtClean="0"/>
              <a:t>Correcta utilización del color</a:t>
            </a:r>
          </a:p>
          <a:p>
            <a:pPr lvl="1"/>
            <a:r>
              <a:rPr lang="es-ES_tradnl" dirty="0" smtClean="0"/>
              <a:t>Tablas accesibles</a:t>
            </a:r>
          </a:p>
          <a:p>
            <a:pPr lvl="1"/>
            <a:r>
              <a:rPr lang="es-ES_tradnl" dirty="0" smtClean="0"/>
              <a:t>Enlaces significativos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28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94079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Todas las diapositivas deberían tener un título descriptivo 1</a:t>
            </a:r>
            <a:endParaRPr lang="es-ES_tradnl" dirty="0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Los usuarios con lector de pantalla necesitan los títulos para navegar y acceder al contenido  con rapidez.</a:t>
            </a:r>
          </a:p>
        </p:txBody>
      </p:sp>
      <p:pic>
        <p:nvPicPr>
          <p:cNvPr id="12" name="Marcador de contenido 11" descr="Se muestra el panel de diapositivas con tres diapositivas y el cursor situado sobre una diapositiva y aparece el título de la misma en un cuadro sobrepuesto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9485" y="2206625"/>
            <a:ext cx="2405530" cy="4084638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pPr/>
              <a:t>29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19193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Insertar y ocultar títulos</a:t>
            </a:r>
            <a:endParaRPr lang="es-ES_tradnl" dirty="0"/>
          </a:p>
        </p:txBody>
      </p:sp>
      <p:sp>
        <p:nvSpPr>
          <p:cNvPr id="10" name="Marcador de contenido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_tradnl" dirty="0" smtClean="0"/>
              <a:t>Si nuestra diapositiva no tiene título (por una plantilla que no los incluye) podemos incluirlo pulsando en </a:t>
            </a:r>
            <a:r>
              <a:rPr lang="es-ES_tradnl" b="1" dirty="0" smtClean="0"/>
              <a:t>Restablecer</a:t>
            </a:r>
            <a:endParaRPr lang="es-ES_tradnl" dirty="0" smtClean="0"/>
          </a:p>
        </p:txBody>
      </p:sp>
      <p:pic>
        <p:nvPicPr>
          <p:cNvPr id="3" name="Imagen 2" descr="En la pestaña inicio de powerpoint, pulsamos en Reestablecer para poner un título a nuestra diapositiv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0" y="4762943"/>
            <a:ext cx="3708400" cy="1181100"/>
          </a:xfrm>
          <a:prstGeom prst="rect">
            <a:avLst/>
          </a:prstGeom>
        </p:spPr>
      </p:pic>
      <p:sp>
        <p:nvSpPr>
          <p:cNvPr id="2" name="Marcador de contenido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Si queremos ocultar el título, vamos a Organizar 👉🏻 Panel de selección ⬇️</a:t>
            </a:r>
            <a:endParaRPr lang="es-ES_tradnl" dirty="0"/>
          </a:p>
        </p:txBody>
      </p:sp>
      <p:pic>
        <p:nvPicPr>
          <p:cNvPr id="4" name="Imagen 3" descr="Se muestra el panel de selección, que habrimos desde la pestaña inicio, botón Organizar y luego panel de selección. Se muestra el orden de lectura de los elementos y hay un icono de un ojo para hacer invisible los elemento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568" y="3964457"/>
            <a:ext cx="3221074" cy="232701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pPr/>
              <a:t>30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22340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Orden de lectura correcto 1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Debemos asegurar que el orden de lectura de los elementos es correcto.</a:t>
            </a:r>
          </a:p>
          <a:p>
            <a:r>
              <a:rPr lang="es-ES_tradnl" dirty="0" smtClean="0"/>
              <a:t>En el panel de selección se listan los elementos en el orden </a:t>
            </a:r>
            <a:r>
              <a:rPr lang="es-ES_tradnl" b="1" dirty="0" smtClean="0"/>
              <a:t>inverso </a:t>
            </a:r>
            <a:r>
              <a:rPr lang="es-ES_tradnl" dirty="0" smtClean="0"/>
              <a:t>de lectura.</a:t>
            </a:r>
            <a:endParaRPr lang="es-ES_tradnl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Podemos modificar el orden cambiando la posición de los elementos.</a:t>
            </a:r>
            <a:endParaRPr lang="es-ES_tradnl" dirty="0"/>
          </a:p>
        </p:txBody>
      </p:sp>
      <p:pic>
        <p:nvPicPr>
          <p:cNvPr id="9" name="Imagen 8" descr="Se muestra el panel de selección, que habrimos desde la pestaña inicio, botón Organizar y luego panel de selección. Se muestra el orden de lectura de los elementos y hay un icono de un ojo para hacer invisible los elementos. También podemos modificar el orden de lectura cambiando el orden de los elementos de la lsit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00" y="3935240"/>
            <a:ext cx="3340100" cy="2413000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53872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Orden de lectura correcto 2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orden de lectura se suele alterar al copiar y pegar o copiamos elementos -como imágenes- y se quedan “</a:t>
            </a:r>
            <a:r>
              <a:rPr lang="es-ES_tradnl" b="1" dirty="0" smtClean="0"/>
              <a:t>flotando”.</a:t>
            </a:r>
          </a:p>
          <a:p>
            <a:r>
              <a:rPr lang="es-ES_tradnl" dirty="0" smtClean="0"/>
              <a:t>También podemos utilizar Traer al frente / Enviar al fondo para modificar el orden.</a:t>
            </a:r>
            <a:endParaRPr lang="es-ES_tradnl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Pulsamos botón derecho sobra la imagen ⬇️</a:t>
            </a:r>
          </a:p>
          <a:p>
            <a:endParaRPr lang="es-ES_tradnl" dirty="0"/>
          </a:p>
        </p:txBody>
      </p:sp>
      <p:pic>
        <p:nvPicPr>
          <p:cNvPr id="9" name="Imagen 8" descr="Se muestra el menú contextual tras pulsar con el botón derecho en una imagen que es una gráfica, se ven las opciones de traer al frente y enviar al fondo para incluir las imágenes en el orden de lectura de una diapositv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583172"/>
            <a:ext cx="4439212" cy="2339163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725838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Crea y utiliza </a:t>
            </a:r>
            <a:r>
              <a:rPr lang="es-ES_tradnl" dirty="0" err="1" smtClean="0"/>
              <a:t>plantilals</a:t>
            </a:r>
            <a:r>
              <a:rPr lang="es-ES_tradnl" dirty="0" smtClean="0"/>
              <a:t> accesibles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Incluir imágenes de fondo como fondo de la plantilla.</a:t>
            </a:r>
          </a:p>
          <a:p>
            <a:r>
              <a:rPr lang="es-ES_tradnl" dirty="0" smtClean="0"/>
              <a:t>Mejor si trabajamos sobre una base que nos asegure diapositivas con títulos, correcto orden de lectura, etc.</a:t>
            </a:r>
          </a:p>
          <a:p>
            <a:r>
              <a:rPr lang="es-ES_tradnl" dirty="0" smtClean="0"/>
              <a:t>Las plantillas de </a:t>
            </a:r>
            <a:r>
              <a:rPr lang="es-ES_tradnl" b="1" dirty="0" smtClean="0"/>
              <a:t>Office </a:t>
            </a:r>
            <a:r>
              <a:rPr lang="es-ES_tradnl" dirty="0" smtClean="0"/>
              <a:t>son adecuadas por su cuidado en la accesibilidad.</a:t>
            </a:r>
          </a:p>
          <a:p>
            <a:r>
              <a:rPr lang="es-ES_tradnl" dirty="0" smtClean="0"/>
              <a:t>También podéis utilizar otras plantillas accesibles, como por ejemplo ésta misma 😃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5691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Consideraciones finales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No incluyas texto imprescindible en las </a:t>
            </a:r>
            <a:r>
              <a:rPr lang="es-ES_tradnl" b="1" dirty="0" smtClean="0"/>
              <a:t>notas </a:t>
            </a:r>
            <a:r>
              <a:rPr lang="es-ES_tradnl" dirty="0" smtClean="0"/>
              <a:t>de PowerPoint, no todos los usuarios saben cómo ver las notas.</a:t>
            </a:r>
          </a:p>
          <a:p>
            <a:r>
              <a:rPr lang="es-ES_tradnl" dirty="0" smtClean="0"/>
              <a:t>En caso de incluir notas y ser importantes debe especificarse claramente en el documento.</a:t>
            </a:r>
          </a:p>
          <a:p>
            <a:r>
              <a:rPr lang="es-ES_tradnl" dirty="0" smtClean="0"/>
              <a:t>No abusar de las animaciones y las transiciones</a:t>
            </a:r>
          </a:p>
          <a:p>
            <a:r>
              <a:rPr lang="es-ES_tradnl" dirty="0" smtClean="0"/>
              <a:t>Debemos acostumbrarnos a describir los elementos no textuales de la presentación.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10441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¿Cómo creo un PDF de forma accesible? 👨🏻‍💻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959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Documentos PDF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Si hemos tenido en cuenta los aspectos del diseño universal, cuando guardemos nuestro documento de Word o PowerPoint a PDF, éste conservará las opciones de accesibilidad y será accesible. En caso contrario, no.</a:t>
            </a:r>
          </a:p>
          <a:p>
            <a:r>
              <a:rPr lang="es-ES_tradnl" dirty="0" smtClean="0"/>
              <a:t>No debemos guardar como PDF con los típicos programas tipo ‘Impresora PDF’ puesto que hacen que el PDF resultante pierda características de accesibilidad.</a:t>
            </a:r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26215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Guardar como </a:t>
            </a:r>
            <a:r>
              <a:rPr lang="es-ES_tradnl" dirty="0" smtClean="0"/>
              <a:t>PDF</a:t>
            </a:r>
            <a:endParaRPr lang="es-ES_tradnl" dirty="0"/>
          </a:p>
        </p:txBody>
      </p:sp>
      <p:pic>
        <p:nvPicPr>
          <p:cNvPr id="7" name="Marcador de contenido 6" descr="Guardar un PDF desde Word o PowerPoint, pulsamos en Archivo, Guardar como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28650" y="2501488"/>
            <a:ext cx="3886200" cy="349491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Guardar como ➡️ PDF ➡️ Opciones ⬇️</a:t>
            </a:r>
            <a:endParaRPr lang="es-ES_tradn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37</a:t>
            </a:fld>
            <a:endParaRPr lang="es-ES_tradnl" dirty="0"/>
          </a:p>
        </p:txBody>
      </p:sp>
      <p:pic>
        <p:nvPicPr>
          <p:cNvPr id="9" name="Imagen 8" descr="En la ventana de guardar archivo, seleccinamos tipo de archivo PDF y tenemos que pulsar sobre el botón opciones, seguir en la siguiente diaposit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150" y="3173717"/>
            <a:ext cx="4074932" cy="317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99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Opciones de guardar </a:t>
            </a:r>
            <a:r>
              <a:rPr lang="es-ES_tradnl" dirty="0" smtClean="0"/>
              <a:t>como </a:t>
            </a:r>
            <a:r>
              <a:rPr lang="es-ES_tradnl" dirty="0" smtClean="0"/>
              <a:t>PDF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Marcar</a:t>
            </a:r>
          </a:p>
          <a:p>
            <a:pPr lvl="1"/>
            <a:r>
              <a:rPr lang="es-ES_tradnl" dirty="0" smtClean="0"/>
              <a:t>Crear marcadores usando ➡️ Títulos.</a:t>
            </a:r>
          </a:p>
          <a:p>
            <a:pPr lvl="1"/>
            <a:r>
              <a:rPr lang="es-ES_tradnl" dirty="0" smtClean="0"/>
              <a:t>Etiquetas de la estructura del documento para accesibilidad.</a:t>
            </a:r>
          </a:p>
          <a:p>
            <a:pPr lvl="1"/>
            <a:r>
              <a:rPr lang="es-ES_tradnl" dirty="0" smtClean="0"/>
              <a:t>Propiedades del documento</a:t>
            </a:r>
          </a:p>
          <a:p>
            <a:r>
              <a:rPr lang="es-ES_tradnl" dirty="0" smtClean="0"/>
              <a:t>Desmarcar</a:t>
            </a:r>
          </a:p>
          <a:p>
            <a:pPr lvl="1"/>
            <a:r>
              <a:rPr lang="es-ES_tradnl" dirty="0" smtClean="0"/>
              <a:t>Texto de mapa de bits cuando las fuentes no estén incrustadas.</a:t>
            </a:r>
          </a:p>
          <a:p>
            <a:pPr lvl="1"/>
            <a:endParaRPr lang="es-ES_tradnl" dirty="0"/>
          </a:p>
        </p:txBody>
      </p:sp>
      <p:pic>
        <p:nvPicPr>
          <p:cNvPr id="7" name="Marcador de contenido 6" descr="Ventana de opciones de guardar como PDF. Se muestran las casillas que hay que activar, leer en esta misma diapositiva dichas opciones.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46281" y="2206625"/>
            <a:ext cx="3451937" cy="4084638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7018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Sólo dos cosas más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4400" dirty="0" smtClean="0"/>
              <a:t>“Lo vital no es enseñar, sino aprender”. Aristóteles.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440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4400" dirty="0" smtClean="0"/>
              <a:t>Es el espacio digital sin barreras que construimos entre todos y para todos</a:t>
            </a:r>
            <a:endParaRPr lang="es-ES_tradnl" sz="44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39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48404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Referencias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s-ES_tradnl" dirty="0" smtClean="0">
                <a:hlinkClick r:id="rId2"/>
              </a:rPr>
              <a:t>Mi web</a:t>
            </a:r>
            <a:r>
              <a:rPr lang="es-ES_tradnl" dirty="0" smtClean="0"/>
              <a:t> (</a:t>
            </a:r>
            <a:r>
              <a:rPr lang="es-ES_tradnl" dirty="0" err="1" smtClean="0"/>
              <a:t>www.josemariafernandez.es</a:t>
            </a:r>
            <a:r>
              <a:rPr lang="es-ES_tradnl" dirty="0" smtClean="0"/>
              <a:t>) - </a:t>
            </a:r>
            <a:r>
              <a:rPr lang="es-ES_tradnl" dirty="0"/>
              <a:t>Twitter: </a:t>
            </a:r>
            <a:r>
              <a:rPr lang="es-ES_tradnl" dirty="0">
                <a:hlinkClick r:id="rId3"/>
              </a:rPr>
              <a:t>@</a:t>
            </a:r>
            <a:r>
              <a:rPr lang="es-ES_tradnl" dirty="0" err="1">
                <a:hlinkClick r:id="rId3"/>
              </a:rPr>
              <a:t>jmfdz</a:t>
            </a:r>
            <a:r>
              <a:rPr lang="es-ES_tradnl" dirty="0">
                <a:hlinkClick r:id="rId3"/>
              </a:rPr>
              <a:t> </a:t>
            </a:r>
            <a:endParaRPr lang="es-ES_tradnl" dirty="0"/>
          </a:p>
          <a:p>
            <a:r>
              <a:rPr lang="es-ES_tradnl" dirty="0" smtClean="0">
                <a:hlinkClick r:id="rId4"/>
              </a:rPr>
              <a:t>Mi email </a:t>
            </a:r>
            <a:r>
              <a:rPr lang="es-ES_tradnl" dirty="0" smtClean="0"/>
              <a:t>(</a:t>
            </a:r>
            <a:r>
              <a:rPr lang="es-ES_tradnl" dirty="0" err="1" smtClean="0"/>
              <a:t>josema.fernandez@ua.es</a:t>
            </a:r>
            <a:r>
              <a:rPr lang="es-ES_tradnl" dirty="0" smtClean="0"/>
              <a:t>) </a:t>
            </a:r>
            <a:endParaRPr lang="es-ES_tradnl" dirty="0"/>
          </a:p>
          <a:p>
            <a:r>
              <a:rPr lang="es-ES_tradnl" dirty="0" smtClean="0">
                <a:hlinkClick r:id="rId5"/>
              </a:rPr>
              <a:t>Guías de Tecnologías Accesibles y Educación Inclusiva</a:t>
            </a:r>
            <a:r>
              <a:rPr lang="es-ES_tradnl" dirty="0" smtClean="0"/>
              <a:t> (https://</a:t>
            </a:r>
            <a:r>
              <a:rPr lang="es-ES_tradnl" dirty="0" err="1" smtClean="0"/>
              <a:t>web.ua.es</a:t>
            </a:r>
            <a:r>
              <a:rPr lang="es-ES_tradnl" dirty="0" smtClean="0"/>
              <a:t>/accesibilidad) </a:t>
            </a:r>
          </a:p>
          <a:p>
            <a:endParaRPr lang="es-ES_tradnl" dirty="0"/>
          </a:p>
        </p:txBody>
      </p:sp>
      <p:pic>
        <p:nvPicPr>
          <p:cNvPr id="6" name="Imagen 5" descr="Captura de pantalla de la página web de la guía de creación de documentos electrónicos accesible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4099955"/>
            <a:ext cx="9144000" cy="2642495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_tradnl" smtClean="0"/>
              <a:t>Creando materiales docentes accesibles e inclusivos</a:t>
            </a:r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DE422-83A7-B347-BDDE-A2A3834DF6AD}" type="slidenum">
              <a:rPr lang="es-ES_tradnl" smtClean="0"/>
              <a:t>40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13780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¡Muchas gracias!</a:t>
            </a:r>
            <a:br>
              <a:rPr lang="es-ES_tradnl" dirty="0" smtClean="0"/>
            </a:br>
            <a:r>
              <a:rPr lang="es-ES_tradnl" dirty="0"/>
              <a:t>👨🏻‍💻</a:t>
            </a:r>
          </a:p>
        </p:txBody>
      </p:sp>
    </p:spTree>
    <p:extLst>
      <p:ext uri="{BB962C8B-B14F-4D97-AF65-F5344CB8AC3E}">
        <p14:creationId xmlns:p14="http://schemas.microsoft.com/office/powerpoint/2010/main" val="4344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786</TotalTime>
  <Words>1417</Words>
  <Application>Microsoft Macintosh PowerPoint</Application>
  <PresentationFormat>Presentación en pantalla (4:3)</PresentationFormat>
  <Paragraphs>235</Paragraphs>
  <Slides>41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Calibri</vt:lpstr>
      <vt:lpstr>Mangal</vt:lpstr>
      <vt:lpstr>Wingdings</vt:lpstr>
      <vt:lpstr>Arial</vt:lpstr>
      <vt:lpstr>Tema de Office</vt:lpstr>
      <vt:lpstr>Creando materiales docentes accesibles e inclusivos</vt:lpstr>
      <vt:lpstr>¿Qué es la Accesibilidad?</vt:lpstr>
      <vt:lpstr>¿Y cómo accede una persona con discapacidad al contenido?</vt:lpstr>
      <vt:lpstr>¿Quién utiliza tecnologías accesibles?</vt:lpstr>
      <vt:lpstr>Diseño universal</vt:lpstr>
      <vt:lpstr>¿Cómo crear contenidos accesibles? 👨🏻‍💻</vt:lpstr>
      <vt:lpstr>Texto</vt:lpstr>
      <vt:lpstr>Idioma</vt:lpstr>
      <vt:lpstr>Títulos y estructura</vt:lpstr>
      <vt:lpstr>Texto alternativo en imágenes</vt:lpstr>
      <vt:lpstr>Introducir las descripciones</vt:lpstr>
      <vt:lpstr>Formas y SmartArt (esquemas)</vt:lpstr>
      <vt:lpstr>¿Cómo describir un esquema?</vt:lpstr>
      <vt:lpstr>Tabla no accesible</vt:lpstr>
      <vt:lpstr>Tablas bien estructuradas</vt:lpstr>
      <vt:lpstr>Tablas con títulos</vt:lpstr>
      <vt:lpstr>Tabla accesible</vt:lpstr>
      <vt:lpstr>Tablas con encabezados bien marcados</vt:lpstr>
      <vt:lpstr>Gráfica no accesible</vt:lpstr>
      <vt:lpstr>Describiendo una gráfica</vt:lpstr>
      <vt:lpstr>Gráficas accesibles</vt:lpstr>
      <vt:lpstr>Uso semántico del color</vt:lpstr>
      <vt:lpstr>Uso del color</vt:lpstr>
      <vt:lpstr>Enlaces o hipoervínculos</vt:lpstr>
      <vt:lpstr>¿Cómo comprobar la accesibilidad  de un documento? 👨🏻‍💻</vt:lpstr>
      <vt:lpstr>Comrobador accesibilidad Word / PowerPoint</vt:lpstr>
      <vt:lpstr>¿Cómo realizo una presentación accesible con PowerPoint? 👨🏻‍💻</vt:lpstr>
      <vt:lpstr>Contenidos accesibles</vt:lpstr>
      <vt:lpstr>Todas las diapositivas deberían tener un título descriptivo 1</vt:lpstr>
      <vt:lpstr>Insertar y ocultar títulos</vt:lpstr>
      <vt:lpstr>Orden de lectura correcto 1</vt:lpstr>
      <vt:lpstr>Orden de lectura correcto 2</vt:lpstr>
      <vt:lpstr>Crea y utiliza plantilals accesibles</vt:lpstr>
      <vt:lpstr>Consideraciones finales</vt:lpstr>
      <vt:lpstr>¿Cómo creo un PDF de forma accesible? 👨🏻‍💻</vt:lpstr>
      <vt:lpstr>Documentos PDF</vt:lpstr>
      <vt:lpstr>Guardar como PDF</vt:lpstr>
      <vt:lpstr>Opciones de guardar como PDF</vt:lpstr>
      <vt:lpstr>Sólo dos cosas más</vt:lpstr>
      <vt:lpstr>Referencias</vt:lpstr>
      <vt:lpstr>¡Muchas gracias! 👨🏻‍💻</vt:lpstr>
    </vt:vector>
  </TitlesOfParts>
  <Manager/>
  <Company>Universidad de Alicante</Company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Creando materiales docentes accesibles e inclusivos</dc:title>
  <dc:subject>Taller 8 Jornada REDES-INNOVAESTIC 2017</dc:subject>
  <dc:creator>Jose Maria Fernandez Gil</dc:creator>
  <cp:keywords>accesibilidad, documentos accesibles, educacion inclusiva, word, powerpoint, pdf, pdf accesible, comprobar accesibildiad</cp:keywords>
  <dc:description>Transparencias del Taller 8 de las Jornadas REDES-INNOVAESTIIC 2017 el 2 de junio de 2017 en la Facultad de Educación de la Universidad de Alicante</dc:description>
  <cp:lastModifiedBy>Usuario de Microsoft Office</cp:lastModifiedBy>
  <cp:revision>98</cp:revision>
  <dcterms:created xsi:type="dcterms:W3CDTF">2017-05-30T09:00:28Z</dcterms:created>
  <dcterms:modified xsi:type="dcterms:W3CDTF">2017-06-08T08:07:10Z</dcterms:modified>
  <cp:category>Educación</cp:category>
</cp:coreProperties>
</file>